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1137" r:id="rId2"/>
    <p:sldId id="1203" r:id="rId3"/>
    <p:sldId id="1204" r:id="rId4"/>
    <p:sldId id="1031" r:id="rId5"/>
    <p:sldId id="1076" r:id="rId6"/>
    <p:sldId id="1077" r:id="rId7"/>
    <p:sldId id="1208" r:id="rId8"/>
    <p:sldId id="1150" r:id="rId9"/>
    <p:sldId id="1075" r:id="rId10"/>
    <p:sldId id="1074" r:id="rId11"/>
    <p:sldId id="1138" r:id="rId12"/>
    <p:sldId id="1139" r:id="rId13"/>
    <p:sldId id="1140" r:id="rId14"/>
    <p:sldId id="1141" r:id="rId15"/>
    <p:sldId id="1143" r:id="rId16"/>
    <p:sldId id="1144" r:id="rId17"/>
    <p:sldId id="1145" r:id="rId18"/>
    <p:sldId id="1146" r:id="rId19"/>
    <p:sldId id="1147" r:id="rId20"/>
    <p:sldId id="1148" r:id="rId21"/>
    <p:sldId id="1149" r:id="rId22"/>
    <p:sldId id="1152" r:id="rId23"/>
    <p:sldId id="1153" r:id="rId24"/>
    <p:sldId id="1155" r:id="rId25"/>
    <p:sldId id="1154" r:id="rId26"/>
    <p:sldId id="1156" r:id="rId27"/>
    <p:sldId id="1157" r:id="rId28"/>
    <p:sldId id="1151" r:id="rId29"/>
    <p:sldId id="1161" r:id="rId30"/>
    <p:sldId id="1159" r:id="rId31"/>
    <p:sldId id="1174" r:id="rId32"/>
    <p:sldId id="1177" r:id="rId33"/>
    <p:sldId id="1175" r:id="rId34"/>
    <p:sldId id="1176" r:id="rId35"/>
    <p:sldId id="1178" r:id="rId36"/>
    <p:sldId id="1179" r:id="rId37"/>
    <p:sldId id="1180" r:id="rId38"/>
    <p:sldId id="1181" r:id="rId39"/>
    <p:sldId id="1182" r:id="rId40"/>
    <p:sldId id="1184" r:id="rId41"/>
    <p:sldId id="1183" r:id="rId42"/>
    <p:sldId id="1185" r:id="rId43"/>
    <p:sldId id="1186" r:id="rId44"/>
    <p:sldId id="1189" r:id="rId45"/>
    <p:sldId id="1188" r:id="rId46"/>
    <p:sldId id="1191" r:id="rId47"/>
    <p:sldId id="1160" r:id="rId48"/>
    <p:sldId id="1162" r:id="rId49"/>
    <p:sldId id="1163" r:id="rId50"/>
    <p:sldId id="1192" r:id="rId51"/>
    <p:sldId id="1193" r:id="rId52"/>
    <p:sldId id="1164" r:id="rId53"/>
    <p:sldId id="1194" r:id="rId54"/>
    <p:sldId id="1197" r:id="rId55"/>
    <p:sldId id="1196" r:id="rId56"/>
    <p:sldId id="1158" r:id="rId57"/>
    <p:sldId id="1167" r:id="rId58"/>
    <p:sldId id="1168" r:id="rId59"/>
    <p:sldId id="1169" r:id="rId60"/>
    <p:sldId id="1170" r:id="rId61"/>
    <p:sldId id="1171" r:id="rId62"/>
    <p:sldId id="1172" r:id="rId63"/>
    <p:sldId id="1173" r:id="rId64"/>
    <p:sldId id="1198" r:id="rId65"/>
    <p:sldId id="1199" r:id="rId66"/>
    <p:sldId id="1200" r:id="rId67"/>
    <p:sldId id="1201" r:id="rId68"/>
    <p:sldId id="1202" r:id="rId69"/>
    <p:sldId id="1209" r:id="rId70"/>
    <p:sldId id="1210" r:id="rId71"/>
    <p:sldId id="1205" r:id="rId72"/>
    <p:sldId id="1206" r:id="rId73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flore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CCFF"/>
    <a:srgbClr val="FF0000"/>
    <a:srgbClr val="FC2110"/>
    <a:srgbClr val="B2B2B2"/>
    <a:srgbClr val="FFFFCC"/>
    <a:srgbClr val="FFFF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183" autoAdjust="0"/>
  </p:normalViewPr>
  <p:slideViewPr>
    <p:cSldViewPr>
      <p:cViewPr varScale="1">
        <p:scale>
          <a:sx n="108" d="100"/>
          <a:sy n="108" d="100"/>
        </p:scale>
        <p:origin x="15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0AFAD0F5-6DA8-42C6-A56F-9B7ABCF5E2C2}" type="datetimeFigureOut">
              <a:rPr lang="es-ES"/>
              <a:pPr/>
              <a:t>20/10/2025</a:t>
            </a:fld>
            <a:endParaRPr lang="es-E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s-E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08360978-2183-4E8F-AF18-36012A36AA4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724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5969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275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8158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2622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9121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9211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5656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146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0803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5458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911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8585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1950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9954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7651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526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0265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4766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2172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2721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625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447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746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7662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4033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17623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9247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90700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6111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7006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1923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06194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083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11387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25125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86950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90259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3556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83560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1351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70109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1000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5962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583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06919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56859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23031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46371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19908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8666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60887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1790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19853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39835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698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31192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14251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25835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46205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48717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82324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6535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7007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96130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21883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81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167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047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31147" y="4567237"/>
            <a:ext cx="5056293" cy="3688795"/>
          </a:xfrm>
          <a:ln/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568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B4A6-91A3-4543-9EA2-1F0BB4620B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5412-0100-4F4E-B044-F71679CEFF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1ECC-9A0C-4B37-A806-B89A9358DA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C6997-CF5D-436A-83CF-1D1BEF1514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41DA6F-5FFD-471F-88E8-A722EEE667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0FA769-8EB9-4EF1-A391-41A8D5B6ED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ngElectric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9525"/>
            <a:ext cx="3641725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60CD-7A80-40DC-AD71-EAF936DD46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A59B-D4EF-456F-BB81-359B988C40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BE73-A700-415E-998D-EDA8B976CB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01558-0537-4964-AEBE-DA8C235822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06E3-EA1C-445C-857F-6918E5195D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D9C4-0744-49CC-A539-F81EC4B2D3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7AB0-A9DA-4354-91F5-00EA463059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EL69F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E064-3D86-4FD8-A540-30B70A764C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16/05/2008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s-ES"/>
              <a:t>EL69F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AC08BE-EE08-47E4-BD09-2FF687D178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navarro13@santotomas.c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o.net/es/lc/santotomas/titulos/40438" TargetMode="External"/><Relationship Id="rId2" Type="http://schemas.openxmlformats.org/officeDocument/2006/relationships/hyperlink" Target="http://descubridor.santotomas.cl:1701/primo_library/libweb/action/display.do?tabs=detailsTab&amp;ct=display&amp;fn=search&amp;doc=cst_aleph000038498&amp;indx=3&amp;recIds=cst_aleph000038498&amp;recIdxs=2&amp;elementId=2&amp;renderMode=poppedOut&amp;displayMode=full&amp;frbrVersion=&amp;dscnt=1&amp;scp.scps=scope%3A%28cst_aleph%29%2Cscope%3A%28cst_digitool%29&amp;frbg=&amp;tab=cst_tab&amp;vl(87563938UI0)=any&amp;dstmp=1728831054967&amp;srt=rank&amp;mode=Basic&amp;dum=true&amp;tb=t&amp;vl(1UIStartWith0)=contains&amp;vl(freeText0)=f%C3%ADsica+universitaria&amp;vl(107694436UI1)=all_items&amp;vid=CS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bookshelf.vitalsource.com/#/books/9789702608516?request_token=eyJhbGciOiJkaXIiLCJlbmMiOiJBMTI4Q0JDLUhTMjU2In0..V-hEKwKweNoHxpJY3UDXAQ.T9pWmi3UKFYwmwyCNyFmhdQrqcDR8pSE2Bn8ZPZx3oIJ4BzuoZRuUlYCWcIKq6BpqApqwtdDMMR3gttymI7s9hURxmStKmYCEkugdEYLqX-puXYg5gCNYpF6r8AM5EajPoLz2KHHqjnC7fzOUb6DxmR4UMvJQneSSkfTJvpxfXs.g44zBtFoMv_BOyEXrsnBew" TargetMode="External"/><Relationship Id="rId4" Type="http://schemas.openxmlformats.org/officeDocument/2006/relationships/hyperlink" Target="https://elibro.net/es/lc/santotomas/titulos/39447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/>
          </p:cNvSpPr>
          <p:nvPr/>
        </p:nvSpPr>
        <p:spPr bwMode="auto">
          <a:xfrm>
            <a:off x="109538" y="2060575"/>
            <a:ext cx="88550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CL" sz="3800" b="1" dirty="0">
                <a:solidFill>
                  <a:srgbClr val="0033CC"/>
                </a:solidFill>
                <a:latin typeface="Cambria" pitchFamily="18" charset="0"/>
              </a:rPr>
              <a:t>Electricidad y Magnetismo:  FSC-00024</a:t>
            </a:r>
          </a:p>
          <a:p>
            <a:pPr algn="ctr">
              <a:lnSpc>
                <a:spcPct val="80000"/>
              </a:lnSpc>
            </a:pPr>
            <a:endParaRPr lang="es-CL" sz="1400" b="1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9219" name="Rectangle 3"/>
          <p:cNvSpPr txBox="1">
            <a:spLocks/>
          </p:cNvSpPr>
          <p:nvPr/>
        </p:nvSpPr>
        <p:spPr bwMode="auto">
          <a:xfrm>
            <a:off x="1258888" y="4413250"/>
            <a:ext cx="69453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000" dirty="0">
              <a:latin typeface="Cambria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CL" sz="2000" dirty="0">
                <a:latin typeface="Cambria" pitchFamily="18" charset="0"/>
              </a:rPr>
              <a:t>Carlos Navarro Clavería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CL" sz="2000" dirty="0">
                <a:latin typeface="Cambria" pitchFamily="18" charset="0"/>
                <a:hlinkClick r:id="rId2"/>
              </a:rPr>
              <a:t>cnavarro13@santotomas.cl</a:t>
            </a:r>
            <a:endParaRPr lang="es-CL" sz="2000" dirty="0">
              <a:latin typeface="Cambria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s-CL" sz="2000" dirty="0">
              <a:latin typeface="Cambria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CL" sz="2000" dirty="0">
                <a:latin typeface="Cambria" pitchFamily="18" charset="0"/>
              </a:rPr>
              <a:t>Facultad de Ingeniería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s-CL" sz="2000" dirty="0">
              <a:latin typeface="Cambria" pitchFamily="18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268538" y="4076700"/>
            <a:ext cx="4824412" cy="0"/>
          </a:xfrm>
          <a:prstGeom prst="line">
            <a:avLst/>
          </a:prstGeom>
          <a:noFill/>
          <a:ln w="76200">
            <a:solidFill>
              <a:srgbClr val="FE1C37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1" y="44624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6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Fuerzas sobre una carga en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movimiento: Ley de Lorentz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8367281-312E-45DA-AAC3-17FE42213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31751"/>
            <a:ext cx="88392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1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Fuerzas sobre una carga en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movimiento: Ley de Lorentz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8367281-312E-45DA-AAC3-17FE42213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31751"/>
            <a:ext cx="8839200" cy="53816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8AC98DC-4CFB-4B4C-8F1B-F051EFD86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5030756"/>
            <a:ext cx="22955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86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Fuerzas sobre una carga en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movimiento: Ley de Lorentz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4AAD9B-99B7-48D6-8556-2C803DEEC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729333"/>
            <a:ext cx="64103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21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Fuerzas sobre una carga en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movimiento: Ley de Lorentz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4AAD9B-99B7-48D6-8556-2C803DEEC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729333"/>
            <a:ext cx="6410325" cy="35718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92F5F68-D762-4285-84A5-9D50E471A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" y="1676400"/>
            <a:ext cx="75247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43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Fuerzas sobre una carga en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movimiento: Ley de Lorentz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069C812-39F8-4147-9815-E41133969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" y="1885950"/>
            <a:ext cx="7839075" cy="30861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E2B4F36-4B1C-4244-8832-D16F6016B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047" y="4877978"/>
            <a:ext cx="6761905" cy="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47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Líneas de campo magnético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1685ABA-7ADD-4404-A3FB-DF19A197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00894"/>
            <a:ext cx="88392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11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Líneas de campo magnético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3E7E496-5C3E-480D-B6FF-5D3AC3E5D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1533103"/>
            <a:ext cx="84010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91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Flujo magnético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74B0B4B-2707-4F6E-B384-1A59B25069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391"/>
          <a:stretch/>
        </p:blipFill>
        <p:spPr>
          <a:xfrm>
            <a:off x="366712" y="2108407"/>
            <a:ext cx="8410575" cy="29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79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Movimiento de partículas cargadas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en campos magnéticos 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8764A73-6C93-4DD4-92B6-7E05AB44F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1466428"/>
            <a:ext cx="89344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46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Movimiento de partículas cargadas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en campos magnéticos 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8DA75E-B663-4FDA-827C-B93799D3A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1444327"/>
            <a:ext cx="84772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97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C5D26-6D3D-1BC2-F90C-89436D759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0099206-024E-621D-00A6-F483A4C28166}"/>
              </a:ext>
            </a:extLst>
          </p:cNvPr>
          <p:cNvSpPr txBox="1">
            <a:spLocks/>
          </p:cNvSpPr>
          <p:nvPr/>
        </p:nvSpPr>
        <p:spPr bwMode="auto">
          <a:xfrm>
            <a:off x="109538" y="188640"/>
            <a:ext cx="88550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CL" sz="3800" b="1" dirty="0">
                <a:solidFill>
                  <a:srgbClr val="0033CC"/>
                </a:solidFill>
                <a:latin typeface="Cambria" pitchFamily="18" charset="0"/>
              </a:rPr>
              <a:t>Alianza</a:t>
            </a:r>
          </a:p>
          <a:p>
            <a:pPr algn="ctr">
              <a:lnSpc>
                <a:spcPct val="80000"/>
              </a:lnSpc>
            </a:pPr>
            <a:endParaRPr lang="es-CL" sz="1400" b="1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9B89571-398E-D6F4-65D3-E53C2A62E058}"/>
              </a:ext>
            </a:extLst>
          </p:cNvPr>
          <p:cNvSpPr txBox="1">
            <a:spLocks/>
          </p:cNvSpPr>
          <p:nvPr/>
        </p:nvSpPr>
        <p:spPr bwMode="auto">
          <a:xfrm>
            <a:off x="395536" y="980728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algn="ctr"/>
            <a:endParaRPr lang="es-MX" sz="3200" b="1" dirty="0"/>
          </a:p>
          <a:p>
            <a:pPr algn="ctr"/>
            <a:r>
              <a:rPr lang="es-MX" sz="3200" b="1" dirty="0"/>
              <a:t>¿Cómo queremos que sea este curso? </a:t>
            </a:r>
          </a:p>
          <a:p>
            <a:pPr algn="ctr"/>
            <a:endParaRPr lang="es-MX" sz="3200" b="1" dirty="0"/>
          </a:p>
          <a:p>
            <a:pPr algn="ctr"/>
            <a:endParaRPr lang="es-MX" sz="3200" b="1" dirty="0"/>
          </a:p>
          <a:p>
            <a:pPr algn="ctr"/>
            <a:endParaRPr lang="es-MX" sz="3200" b="1" dirty="0"/>
          </a:p>
          <a:p>
            <a:pPr algn="ctr"/>
            <a:r>
              <a:rPr lang="es-MX" sz="3200" b="1" dirty="0"/>
              <a:t>¿Que esperan de mi?</a:t>
            </a:r>
          </a:p>
          <a:p>
            <a:pPr algn="ctr"/>
            <a:endParaRPr lang="es-MX" sz="3200" b="1" dirty="0"/>
          </a:p>
          <a:p>
            <a:pPr algn="ctr"/>
            <a:endParaRPr lang="es-MX" sz="3200" b="1" dirty="0"/>
          </a:p>
          <a:p>
            <a:pPr algn="ctr"/>
            <a:endParaRPr lang="es-MX" sz="3200" b="1" dirty="0"/>
          </a:p>
          <a:p>
            <a:pPr algn="ctr"/>
            <a:r>
              <a:rPr lang="es-MX" sz="3200" b="1" dirty="0"/>
              <a:t>¿Cómo vamos a resolver conflictos?</a:t>
            </a:r>
          </a:p>
          <a:p>
            <a:pPr algn="ctr"/>
            <a:endParaRPr lang="es-MX" sz="3200" b="1" dirty="0"/>
          </a:p>
          <a:p>
            <a:pPr algn="ctr"/>
            <a:endParaRPr lang="es-MX" sz="3200" b="1" dirty="0"/>
          </a:p>
          <a:p>
            <a:pPr algn="ctr"/>
            <a:endParaRPr lang="es-MX" sz="3200" b="1" dirty="0"/>
          </a:p>
          <a:p>
            <a:pPr algn="ctr"/>
            <a:r>
              <a:rPr lang="es-MX" sz="3200" b="1" dirty="0"/>
              <a:t>¿Qué espero de ustedes?</a:t>
            </a:r>
          </a:p>
          <a:p>
            <a:pPr algn="ctr"/>
            <a:endParaRPr lang="es-MX" b="1" dirty="0">
              <a:latin typeface="Cambria" pitchFamily="18" charset="0"/>
            </a:endParaRPr>
          </a:p>
          <a:p>
            <a:pPr algn="ctr"/>
            <a:endParaRPr lang="es-CL" dirty="0">
              <a:latin typeface="Cambria" pitchFamily="18" charset="0"/>
            </a:endParaRPr>
          </a:p>
        </p:txBody>
      </p:sp>
      <p:sp>
        <p:nvSpPr>
          <p:cNvPr id="9222" name="Line 6">
            <a:extLst>
              <a:ext uri="{FF2B5EF4-FFF2-40B4-BE49-F238E27FC236}">
                <a16:creationId xmlns:a16="http://schemas.microsoft.com/office/drawing/2014/main" id="{8B637AC3-C051-F4E4-9A22-A4407A758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1340768"/>
            <a:ext cx="4824412" cy="0"/>
          </a:xfrm>
          <a:prstGeom prst="line">
            <a:avLst/>
          </a:prstGeom>
          <a:noFill/>
          <a:ln w="76200">
            <a:solidFill>
              <a:srgbClr val="FE1C37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BBA597-DFE9-CEE9-221C-91179B3BC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C056553-C1F4-8259-7B5C-366F5B522778}"/>
              </a:ext>
            </a:extLst>
          </p:cNvPr>
          <p:cNvSpPr txBox="1"/>
          <p:nvPr/>
        </p:nvSpPr>
        <p:spPr>
          <a:xfrm>
            <a:off x="899592" y="2706862"/>
            <a:ext cx="3672408" cy="120032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Interactivo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Practico –No tan Teórico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Interesante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Aplicar conceptos a vida cotidiana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Fácil de entender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No basarse tanto en el PPT</a:t>
            </a:r>
          </a:p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AF3FD0-3AD8-45C7-1CBA-79CA362B6CB4}"/>
              </a:ext>
            </a:extLst>
          </p:cNvPr>
          <p:cNvSpPr txBox="1"/>
          <p:nvPr/>
        </p:nvSpPr>
        <p:spPr>
          <a:xfrm>
            <a:off x="1619672" y="5149641"/>
            <a:ext cx="69482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Puntualidad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Comprensivo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Resolver dudas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Didáctico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Paciencia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3B39CA-784F-07DE-63F9-F61D539B33DC}"/>
              </a:ext>
            </a:extLst>
          </p:cNvPr>
          <p:cNvSpPr txBox="1"/>
          <p:nvPr/>
        </p:nvSpPr>
        <p:spPr>
          <a:xfrm>
            <a:off x="5796136" y="2666984"/>
            <a:ext cx="6948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Comunicación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Respeto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Empatía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D6E4C5-A3E3-F990-E1B7-19DFEC6741E7}"/>
              </a:ext>
            </a:extLst>
          </p:cNvPr>
          <p:cNvSpPr txBox="1"/>
          <p:nvPr/>
        </p:nvSpPr>
        <p:spPr>
          <a:xfrm>
            <a:off x="5669868" y="5149641"/>
            <a:ext cx="6948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Puntualidad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dirty="0"/>
              <a:t>Que sean su mejor versión</a:t>
            </a:r>
          </a:p>
        </p:txBody>
      </p:sp>
    </p:spTree>
    <p:extLst>
      <p:ext uri="{BB962C8B-B14F-4D97-AF65-F5344CB8AC3E}">
        <p14:creationId xmlns:p14="http://schemas.microsoft.com/office/powerpoint/2010/main" val="114804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Efecto Hall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D125FFA-88AA-4AC2-BB5C-60EEE0434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86544"/>
            <a:ext cx="8229600" cy="477876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5095C15-E675-4413-A2DF-EDEB8669E123}"/>
              </a:ext>
            </a:extLst>
          </p:cNvPr>
          <p:cNvSpPr/>
          <p:nvPr/>
        </p:nvSpPr>
        <p:spPr>
          <a:xfrm>
            <a:off x="517774" y="6168206"/>
            <a:ext cx="8662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rgbClr val="555555"/>
                </a:solidFill>
                <a:latin typeface="Helvetica Neue"/>
              </a:rPr>
              <a:t>La causa del efecto Hall es la desviación que experimentan los electrones que se mueven en el campo magnético bajo la acción de la fuerza de Lorentz.</a:t>
            </a:r>
          </a:p>
          <a:p>
            <a:br>
              <a:rPr lang="es-MX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8473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Efecto Hall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File:Hall effect.png">
            <a:extLst>
              <a:ext uri="{FF2B5EF4-FFF2-40B4-BE49-F238E27FC236}">
                <a16:creationId xmlns:a16="http://schemas.microsoft.com/office/drawing/2014/main" id="{8AA3A101-98AC-42A2-84C6-8FA13BC4C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A7149-7C98-4020-88A9-B4CA95362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436746"/>
            <a:ext cx="5008215" cy="50165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FC315D-5ACF-4D1B-A2CA-4A9450FCF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7" r="7730"/>
          <a:stretch/>
        </p:blipFill>
        <p:spPr>
          <a:xfrm>
            <a:off x="6084168" y="2822360"/>
            <a:ext cx="2872566" cy="18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12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 sobre una corriente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File:Hall effect.png">
            <a:extLst>
              <a:ext uri="{FF2B5EF4-FFF2-40B4-BE49-F238E27FC236}">
                <a16:creationId xmlns:a16="http://schemas.microsoft.com/office/drawing/2014/main" id="{8AA3A101-98AC-42A2-84C6-8FA13BC4C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67D965-F3C8-4647-BB8C-8A00BDA69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1475953"/>
            <a:ext cx="85915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6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 sobre una corriente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File:Hall effect.png">
            <a:extLst>
              <a:ext uri="{FF2B5EF4-FFF2-40B4-BE49-F238E27FC236}">
                <a16:creationId xmlns:a16="http://schemas.microsoft.com/office/drawing/2014/main" id="{8AA3A101-98AC-42A2-84C6-8FA13BC4C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2CAC60-5718-4571-A81B-0A9C20F0E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" y="1383754"/>
            <a:ext cx="87534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33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 sobre una corriente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File:Hall effect.png">
            <a:extLst>
              <a:ext uri="{FF2B5EF4-FFF2-40B4-BE49-F238E27FC236}">
                <a16:creationId xmlns:a16="http://schemas.microsoft.com/office/drawing/2014/main" id="{8AA3A101-98AC-42A2-84C6-8FA13BC4C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4402C8-F2B2-4948-8322-FCE7D314F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" y="1461095"/>
            <a:ext cx="86963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40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 sobre una corriente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File:Hall effect.png">
            <a:extLst>
              <a:ext uri="{FF2B5EF4-FFF2-40B4-BE49-F238E27FC236}">
                <a16:creationId xmlns:a16="http://schemas.microsoft.com/office/drawing/2014/main" id="{8AA3A101-98AC-42A2-84C6-8FA13BC4C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EEF008-D2E3-421B-A782-07CB36D7B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" y="1412776"/>
            <a:ext cx="84296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78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 sobre una corriente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File:Hall effect.png">
            <a:extLst>
              <a:ext uri="{FF2B5EF4-FFF2-40B4-BE49-F238E27FC236}">
                <a16:creationId xmlns:a16="http://schemas.microsoft.com/office/drawing/2014/main" id="{8AA3A101-98AC-42A2-84C6-8FA13BC4C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FD1A70-B1F8-458C-BEDF-752746BD8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373088"/>
            <a:ext cx="84105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51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 sobre una corriente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File:Hall effect.png">
            <a:extLst>
              <a:ext uri="{FF2B5EF4-FFF2-40B4-BE49-F238E27FC236}">
                <a16:creationId xmlns:a16="http://schemas.microsoft.com/office/drawing/2014/main" id="{8AA3A101-98AC-42A2-84C6-8FA13BC4C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FD1A70-B1F8-458C-BEDF-752746BD8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373088"/>
            <a:ext cx="8410575" cy="46482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B22692-4517-408B-8835-C8C2FD233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" y="2132856"/>
            <a:ext cx="85534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68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Campo magnético creado por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cargas puntuales en movimiento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DF93243-2736-48B2-A624-E6CB5CA0C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662" y="1340768"/>
            <a:ext cx="6162675" cy="18764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F2A45AB-692B-4C00-9CE5-3D3D46877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25" y="3460576"/>
            <a:ext cx="6076950" cy="3352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BE8348D-249B-4200-8258-67E3BA37A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662" y="3219450"/>
            <a:ext cx="16192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59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Campo magnético creado por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cargas puntuales en movimiento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57DDA4-A1DA-4ECC-865C-671ABC88C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86" y="1372963"/>
            <a:ext cx="8771428" cy="5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12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/>
          </p:cNvSpPr>
          <p:nvPr/>
        </p:nvSpPr>
        <p:spPr bwMode="auto">
          <a:xfrm>
            <a:off x="109538" y="188640"/>
            <a:ext cx="88550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CL" sz="3800" b="1" dirty="0">
                <a:solidFill>
                  <a:srgbClr val="0033CC"/>
                </a:solidFill>
                <a:latin typeface="Cambria" pitchFamily="18" charset="0"/>
              </a:rPr>
              <a:t>Bibliografía</a:t>
            </a:r>
          </a:p>
          <a:p>
            <a:pPr algn="ctr">
              <a:lnSpc>
                <a:spcPct val="80000"/>
              </a:lnSpc>
            </a:pPr>
            <a:endParaRPr lang="es-CL" sz="1400" b="1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9219" name="Rectangle 3"/>
          <p:cNvSpPr txBox="1">
            <a:spLocks/>
          </p:cNvSpPr>
          <p:nvPr/>
        </p:nvSpPr>
        <p:spPr bwMode="auto">
          <a:xfrm>
            <a:off x="611560" y="1556792"/>
            <a:ext cx="78488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b="1" dirty="0"/>
              <a:t> BIBLIOGRAFÍA BÁSICA</a:t>
            </a:r>
          </a:p>
          <a:p>
            <a:pPr algn="ctr"/>
            <a:endParaRPr lang="es-MX" b="1" dirty="0"/>
          </a:p>
          <a:p>
            <a:r>
              <a:rPr lang="es-MX" sz="1600" dirty="0"/>
              <a:t>- Young, D. &amp; Freedman, R. (2009). Física universitaria Sears Zemansky Vol. 2 (12a. Ed.). Pearson Educación. ISBN: 978-607-442-288-7</a:t>
            </a:r>
          </a:p>
          <a:p>
            <a:pPr algn="ctr"/>
            <a:r>
              <a:rPr lang="es-MX" sz="1600" dirty="0">
                <a:hlinkClick r:id="rId2"/>
              </a:rPr>
              <a:t>Acceder aquí</a:t>
            </a:r>
            <a:endParaRPr lang="es-MX" sz="1600" dirty="0"/>
          </a:p>
          <a:p>
            <a:pPr algn="ctr"/>
            <a:endParaRPr lang="es-MX" sz="1600" dirty="0"/>
          </a:p>
          <a:p>
            <a:r>
              <a:rPr lang="es-MX" sz="1600" dirty="0"/>
              <a:t>- </a:t>
            </a:r>
            <a:r>
              <a:rPr lang="es-MX" sz="1600" dirty="0" err="1"/>
              <a:t>Perez</a:t>
            </a:r>
            <a:r>
              <a:rPr lang="es-MX" sz="1600" dirty="0"/>
              <a:t>, H. (2016). Física general. Grupo Editorial Patria. ISBN: 9786077442813</a:t>
            </a:r>
          </a:p>
          <a:p>
            <a:pPr algn="ctr"/>
            <a:r>
              <a:rPr lang="es-MX" sz="1600" dirty="0">
                <a:hlinkClick r:id="rId3"/>
              </a:rPr>
              <a:t>Acceder aquí</a:t>
            </a:r>
            <a:endParaRPr lang="es-MX" sz="1600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b="1" dirty="0"/>
              <a:t>BIBLIOGRAFÍA COMPLEMENTARIA</a:t>
            </a:r>
          </a:p>
          <a:p>
            <a:pPr algn="ctr"/>
            <a:endParaRPr lang="es-MX" b="1" dirty="0"/>
          </a:p>
          <a:p>
            <a:r>
              <a:rPr lang="es-MX" sz="1600" dirty="0"/>
              <a:t>- Barragán, A. y Núñez, H. (2015). Introducción a la física. Grupo Editorial Patria.</a:t>
            </a:r>
          </a:p>
          <a:p>
            <a:pPr algn="ctr"/>
            <a:r>
              <a:rPr lang="es-MX" sz="1600" dirty="0">
                <a:hlinkClick r:id="rId4"/>
              </a:rPr>
              <a:t>Acceder aquí</a:t>
            </a:r>
            <a:endParaRPr lang="es-MX" sz="1600" dirty="0"/>
          </a:p>
          <a:p>
            <a:pPr algn="ctr"/>
            <a:endParaRPr lang="es-MX" sz="1600" dirty="0"/>
          </a:p>
          <a:p>
            <a:r>
              <a:rPr lang="es-MX" sz="1600" dirty="0"/>
              <a:t>- Wilson, J. (2007). Física (6th ed.). Pearson </a:t>
            </a:r>
            <a:r>
              <a:rPr lang="es-MX" sz="1600" dirty="0" err="1"/>
              <a:t>HispanoAmerica</a:t>
            </a:r>
            <a:r>
              <a:rPr lang="es-MX" sz="1600" dirty="0"/>
              <a:t>.</a:t>
            </a:r>
          </a:p>
          <a:p>
            <a:pPr algn="ctr"/>
            <a:r>
              <a:rPr lang="es-MX" sz="1600" dirty="0">
                <a:hlinkClick r:id="rId5"/>
              </a:rPr>
              <a:t>Acceder aquí</a:t>
            </a:r>
            <a:endParaRPr lang="es-CL" dirty="0">
              <a:latin typeface="Cambria" pitchFamily="18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268538" y="1340768"/>
            <a:ext cx="4824412" cy="0"/>
          </a:xfrm>
          <a:prstGeom prst="line">
            <a:avLst/>
          </a:prstGeom>
          <a:noFill/>
          <a:ln w="76200">
            <a:solidFill>
              <a:srgbClr val="FE1C37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35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Campo magnético creado por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cargas puntuales en movimiento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AC23C6-6529-49AB-B2D3-5216F8D80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9" y="1408035"/>
            <a:ext cx="8952381" cy="5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85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EFA8AA-D273-4ADA-8114-19D44819C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68"/>
          <a:stretch/>
        </p:blipFill>
        <p:spPr>
          <a:xfrm>
            <a:off x="1200150" y="1378794"/>
            <a:ext cx="6743700" cy="205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3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EFA8AA-D273-4ADA-8114-19D44819C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1378793"/>
            <a:ext cx="67437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29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EFA8AA-D273-4ADA-8114-19D44819C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315"/>
          <a:stretch/>
        </p:blipFill>
        <p:spPr>
          <a:xfrm>
            <a:off x="1200150" y="1378794"/>
            <a:ext cx="6743700" cy="20208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C44BBF-22BA-4404-BF3F-31ACCDD2C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921" y="3544019"/>
            <a:ext cx="56673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7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01A3DD-0CC6-411C-A3E3-8A5A16A02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055"/>
          <a:stretch/>
        </p:blipFill>
        <p:spPr>
          <a:xfrm>
            <a:off x="1685925" y="1414463"/>
            <a:ext cx="5772150" cy="14885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89F474C-B4C5-4381-893F-CB429F102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2852936"/>
            <a:ext cx="58769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77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01A3DD-0CC6-411C-A3E3-8A5A16A02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-7192"/>
          <a:stretch/>
        </p:blipFill>
        <p:spPr>
          <a:xfrm>
            <a:off x="1685925" y="1414463"/>
            <a:ext cx="5772150" cy="43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65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01A3DD-0CC6-411C-A3E3-8A5A16A02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71630"/>
          <a:stretch/>
        </p:blipFill>
        <p:spPr>
          <a:xfrm>
            <a:off x="1685925" y="1414463"/>
            <a:ext cx="5772150" cy="11429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9EC753-33A2-41DE-A99E-451380D95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0" y="2501602"/>
            <a:ext cx="58293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5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482AE1-5BE9-4EF2-8428-489777B46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490878"/>
            <a:ext cx="62579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71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482AE1-5BE9-4EF2-8428-489777B46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490878"/>
            <a:ext cx="6257925" cy="18954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B23A2D6-F256-411E-9AE7-C692A7ADD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2207196"/>
            <a:ext cx="6591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56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482AE1-5BE9-4EF2-8428-489777B46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340768"/>
            <a:ext cx="6257925" cy="18954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667D97-09B8-4935-B8A0-27CA53E38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786" y="1970484"/>
            <a:ext cx="63055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29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Introducción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03C442D-6A5A-4CBB-BF08-833A0C03F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1571203"/>
            <a:ext cx="85915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7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6412B5-8BB5-4280-91D9-20691DF498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870"/>
          <a:stretch/>
        </p:blipFill>
        <p:spPr>
          <a:xfrm>
            <a:off x="1385887" y="1457326"/>
            <a:ext cx="6372225" cy="67553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A41ECF0-F163-474F-8284-A39FD4BC77D6}"/>
              </a:ext>
            </a:extLst>
          </p:cNvPr>
          <p:cNvSpPr/>
          <p:nvPr/>
        </p:nvSpPr>
        <p:spPr>
          <a:xfrm>
            <a:off x="1619672" y="2132857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R"/>
            </a:pPr>
            <a:r>
              <a:rPr lang="es-MX" sz="1200" dirty="0"/>
              <a:t>Dibujar la fuerza que ejerce el campo sobre la partícula en el instante inicial y la trayectoria que sigue ésta. Calcular la velocidad v con la que entró a partir de la Segunda Ley de Newton en el eje normal. </a:t>
            </a:r>
          </a:p>
          <a:p>
            <a:pPr marL="228600" indent="-228600">
              <a:buAutoNum type="alphaLcParenR"/>
            </a:pPr>
            <a:endParaRPr lang="es-MX" sz="1200" dirty="0"/>
          </a:p>
          <a:p>
            <a:pPr marL="228600" indent="-228600">
              <a:buAutoNum type="alphaLcParenR"/>
            </a:pPr>
            <a:r>
              <a:rPr lang="es-MX" sz="1200" dirty="0"/>
              <a:t>Calcular el periodo del movimiento y la frecuencia angular ω. ¿Cómo varían el radio de la trayectoria y el periodo del movimiento si se duplica la velocidad de entrada?</a:t>
            </a:r>
          </a:p>
          <a:p>
            <a:pPr marL="228600" indent="-228600">
              <a:buAutoNum type="alphaLcParenR"/>
            </a:pPr>
            <a:endParaRPr lang="es-MX" sz="1200" dirty="0"/>
          </a:p>
          <a:p>
            <a:pPr marL="228600" indent="-228600">
              <a:buAutoNum type="alphaLcParenR"/>
            </a:pPr>
            <a:r>
              <a:rPr lang="es-MX" sz="1200" dirty="0"/>
              <a:t>¿Cuánto vale la energía cinética cuando entra la partícula en el campo magnético? ¿Y después de dar una vuelta completa? </a:t>
            </a:r>
          </a:p>
          <a:p>
            <a:r>
              <a:rPr lang="es-419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127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6412B5-8BB5-4280-91D9-20691DF49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7" y="1457325"/>
            <a:ext cx="63722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69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6412B5-8BB5-4280-91D9-20691DF498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870"/>
          <a:stretch/>
        </p:blipFill>
        <p:spPr>
          <a:xfrm>
            <a:off x="1385887" y="1457326"/>
            <a:ext cx="6372225" cy="67553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A41ECF0-F163-474F-8284-A39FD4BC77D6}"/>
              </a:ext>
            </a:extLst>
          </p:cNvPr>
          <p:cNvSpPr/>
          <p:nvPr/>
        </p:nvSpPr>
        <p:spPr>
          <a:xfrm>
            <a:off x="1619672" y="2132857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b) Calcular el periodo del movimiento y la frecuencia angular ω. ¿Cómo varían el radio de la trayectoria y el periodo del movimiento si se duplica la velocidad de entrada?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426B5E0-FE6E-40BD-B627-40E8D26D4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275" y="2770187"/>
            <a:ext cx="52006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74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6412B5-8BB5-4280-91D9-20691DF498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870"/>
          <a:stretch/>
        </p:blipFill>
        <p:spPr>
          <a:xfrm>
            <a:off x="1385887" y="1457326"/>
            <a:ext cx="6372225" cy="67553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A41ECF0-F163-474F-8284-A39FD4BC77D6}"/>
              </a:ext>
            </a:extLst>
          </p:cNvPr>
          <p:cNvSpPr/>
          <p:nvPr/>
        </p:nvSpPr>
        <p:spPr>
          <a:xfrm>
            <a:off x="1619672" y="2132857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c) ¿Cuánto vale la energía cinética cuando entra la partícula en el campo magnético? ¿Y después de dar una vuelta completa? </a:t>
            </a:r>
          </a:p>
          <a:p>
            <a:r>
              <a:rPr lang="es-419" sz="1200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F03A25-FE0D-4106-A79E-39324DBC1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474" y="2552699"/>
            <a:ext cx="61150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37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892D4A-3BD4-4ED5-88DE-E65B8D01A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500" y="2253226"/>
            <a:ext cx="5022998" cy="381307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D227CA3-FADF-4E0F-8039-F79B05CEA92C}"/>
              </a:ext>
            </a:extLst>
          </p:cNvPr>
          <p:cNvSpPr/>
          <p:nvPr/>
        </p:nvSpPr>
        <p:spPr>
          <a:xfrm>
            <a:off x="1331640" y="1357190"/>
            <a:ext cx="648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/>
              <a:t>5.-  </a:t>
            </a:r>
            <a:r>
              <a:rPr lang="es-MX" sz="1200" dirty="0"/>
              <a:t>Un alambre en forma de L lleva corriente I. El alambre coincide con el semeje x positivo y con el eje </a:t>
            </a:r>
            <a:r>
              <a:rPr lang="es-MX" sz="1200" dirty="0" err="1"/>
              <a:t>semipositivo</a:t>
            </a:r>
            <a:r>
              <a:rPr lang="es-MX" sz="1200" dirty="0"/>
              <a:t> y. Calcule el vector campo magnético en un punto P del eje z, ubicado en z = D. </a:t>
            </a:r>
            <a:endParaRPr lang="es-419" sz="1200" dirty="0"/>
          </a:p>
        </p:txBody>
      </p:sp>
    </p:spTree>
    <p:extLst>
      <p:ext uri="{BB962C8B-B14F-4D97-AF65-F5344CB8AC3E}">
        <p14:creationId xmlns:p14="http://schemas.microsoft.com/office/powerpoint/2010/main" val="2975176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892D4A-3BD4-4ED5-88DE-E65B8D01A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411413"/>
            <a:ext cx="2609850" cy="1981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AE99F2-9D4F-4D7E-9888-A4BE60B41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474" y="2262189"/>
            <a:ext cx="6115050" cy="277177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77083A4-2068-4CD1-9F09-FF339A1D4624}"/>
              </a:ext>
            </a:extLst>
          </p:cNvPr>
          <p:cNvSpPr/>
          <p:nvPr/>
        </p:nvSpPr>
        <p:spPr>
          <a:xfrm>
            <a:off x="1331640" y="1357190"/>
            <a:ext cx="648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/>
              <a:t>5.-  </a:t>
            </a:r>
            <a:r>
              <a:rPr lang="es-MX" sz="1200" dirty="0"/>
              <a:t>Un alambre en forma de L lleva corriente I. El alambre coincide con el semeje x positivo y con el eje </a:t>
            </a:r>
            <a:r>
              <a:rPr lang="es-MX" sz="1200" dirty="0" err="1"/>
              <a:t>semipositivo</a:t>
            </a:r>
            <a:r>
              <a:rPr lang="es-MX" sz="1200" dirty="0"/>
              <a:t> y. Calcule el vector campo magnético en un punto P del eje z, ubicado en z = D. </a:t>
            </a:r>
            <a:endParaRPr lang="es-419" sz="1200" dirty="0"/>
          </a:p>
        </p:txBody>
      </p:sp>
    </p:spTree>
    <p:extLst>
      <p:ext uri="{BB962C8B-B14F-4D97-AF65-F5344CB8AC3E}">
        <p14:creationId xmlns:p14="http://schemas.microsoft.com/office/powerpoint/2010/main" val="976222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A41ECF0-F163-474F-8284-A39FD4BC77D6}"/>
              </a:ext>
            </a:extLst>
          </p:cNvPr>
          <p:cNvSpPr/>
          <p:nvPr/>
        </p:nvSpPr>
        <p:spPr>
          <a:xfrm>
            <a:off x="1331640" y="1357190"/>
            <a:ext cx="648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/>
              <a:t>5.-  </a:t>
            </a:r>
            <a:r>
              <a:rPr lang="es-MX" sz="1200" dirty="0"/>
              <a:t>Un alambre en forma de L lleva corriente I. El alambre coincide con el semeje x positivo y con el eje </a:t>
            </a:r>
            <a:r>
              <a:rPr lang="es-MX" sz="1200" dirty="0" err="1"/>
              <a:t>semipositivo</a:t>
            </a:r>
            <a:r>
              <a:rPr lang="es-MX" sz="1200" dirty="0"/>
              <a:t> y. Calcule el vector campo magnético en un punto P del eje z, ubicado en z = D. </a:t>
            </a:r>
            <a:endParaRPr lang="es-419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7524B9-D0D4-46FF-BD35-72BEC078B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984201"/>
            <a:ext cx="60102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84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Campo magnético creado por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cargas puntuales en movimiento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5DB8A-D081-42D3-9550-1A5B76A75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80" y="1412776"/>
            <a:ext cx="8600000" cy="5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21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Campo magnético creado por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cargas puntuales en movimiento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B38A09-02B8-4D0A-AD38-B060F0556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1556792"/>
            <a:ext cx="7920882" cy="50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Campo magnético creado por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cargas puntuales en movimiento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B3E588D-32F2-453F-92C5-5DD1559DD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08" y="1389854"/>
            <a:ext cx="8276584" cy="48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Introducción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76F5C42-15ED-42CA-BBE5-197CA9A1E104}"/>
              </a:ext>
            </a:extLst>
          </p:cNvPr>
          <p:cNvSpPr txBox="1">
            <a:spLocks/>
          </p:cNvSpPr>
          <p:nvPr/>
        </p:nvSpPr>
        <p:spPr bwMode="auto">
          <a:xfrm>
            <a:off x="457199" y="1556792"/>
            <a:ext cx="7920379" cy="70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latin typeface="Cambria" pitchFamily="18" charset="0"/>
              </a:rPr>
              <a:t>Muchos otros experimentos siguieron con André-Marie </a:t>
            </a:r>
            <a:r>
              <a:rPr lang="es-MX" sz="2000" dirty="0" err="1">
                <a:latin typeface="Cambria" pitchFamily="18" charset="0"/>
              </a:rPr>
              <a:t>Ampère</a:t>
            </a:r>
            <a:r>
              <a:rPr lang="es-MX" sz="2000" dirty="0">
                <a:latin typeface="Cambria" pitchFamily="18" charset="0"/>
              </a:rPr>
              <a:t>, Carl Friedrich Gauss, Michael Faraday y otros que encontraron vínculos entre el magnetismo y la electricidad.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s-MX" sz="2000" dirty="0">
              <a:latin typeface="Cambria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s-MX" sz="2000" dirty="0">
              <a:latin typeface="Cambria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FAC98D-EB75-44F8-A7DC-786C7B4A7662}"/>
              </a:ext>
            </a:extLst>
          </p:cNvPr>
          <p:cNvSpPr/>
          <p:nvPr/>
        </p:nvSpPr>
        <p:spPr>
          <a:xfrm>
            <a:off x="457200" y="2564904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latin typeface="Cambria" pitchFamily="18" charset="0"/>
              </a:rPr>
              <a:t>James Clerk Maxwell sintetizó y explicó estas observaciones en sus ecuaciones de Maxwell. Unificó el magnetismo y la electricidad en un solo campo, el electromagnetismo.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B593E77-A5D6-4331-97F7-E058091FF876}"/>
              </a:ext>
            </a:extLst>
          </p:cNvPr>
          <p:cNvSpPr/>
          <p:nvPr/>
        </p:nvSpPr>
        <p:spPr>
          <a:xfrm>
            <a:off x="539553" y="4221088"/>
            <a:ext cx="44644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Cambria" pitchFamily="18" charset="0"/>
              </a:rPr>
              <a:t>En 1905, Einstein usó estas leyes para comprobar su teoría de la relatividad especial, en el proceso mostró que la electricidad y el magnetismo estaban vinculadas.</a:t>
            </a:r>
            <a:endParaRPr lang="es-CL" sz="2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A1F478A-64BF-4CF8-9D8C-DA3CF1617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972026"/>
            <a:ext cx="3460896" cy="24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07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Campo magnético creado por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cargas puntuales en movimiento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D418AC-3C1D-47AA-A07E-DBFF3D5C3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00" y="1484802"/>
            <a:ext cx="8877200" cy="345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4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Campo magnético creado por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cargas puntuales en movimiento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29C408-56A3-4BB2-871B-C0D3D7A97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366580"/>
            <a:ext cx="6912768" cy="50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8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E01E90-0619-45E4-8DCA-CECB35536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65" y="1484090"/>
            <a:ext cx="8872470" cy="43211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F16DBE-72E6-479B-98A2-8F48680AF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1490439"/>
            <a:ext cx="88773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45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E01E90-0619-45E4-8DCA-CECB35536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65" y="1484090"/>
            <a:ext cx="8872470" cy="43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50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0CDAE2-F061-42FC-8175-DE85D95B8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" y="1847850"/>
            <a:ext cx="8982075" cy="3162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97907DD-B79D-47DA-BF7F-49D41D99B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08709"/>
            <a:ext cx="5660579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01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0CDAE2-F061-42FC-8175-DE85D95B8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" y="1847850"/>
            <a:ext cx="89820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87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Ejemplo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A98A05B-9F9F-482E-BDB9-1802737E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47" y="2420268"/>
            <a:ext cx="7309123" cy="435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5F73D12-8942-4647-9F09-46BD37BB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5" y="1340768"/>
            <a:ext cx="8036487" cy="79684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366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 entre corrientes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16582B-5836-4A43-8434-A573C8136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369728"/>
            <a:ext cx="8496944" cy="54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94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 entre corrientes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EA6951-5027-474D-BB49-880AF2C35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24" y="1385511"/>
            <a:ext cx="8180952" cy="4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07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Flujo de Campo magnético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AB6382-AF20-41D0-92A4-A9458F578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66" y="1395034"/>
            <a:ext cx="8666667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77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Campo Magnético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F1E2BF-7D14-47B8-BE1D-6897C5DC2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1399753"/>
            <a:ext cx="85725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Flujo de Campo magnético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56D7D4-B93B-44AA-9CAD-2F3EB96B9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19" y="1360416"/>
            <a:ext cx="8504762" cy="5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65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Ley de Ampere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0EBD0F-5892-4BD9-A847-2B5EDFC20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2776"/>
            <a:ext cx="8229600" cy="51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35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Ley de Ampere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9D5BEC-7AFB-47B8-AF7E-F5F450BB5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2776"/>
            <a:ext cx="8229600" cy="52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08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Ley de Ampere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910F8E-D4D6-4442-8178-6642961F4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406372"/>
            <a:ext cx="8352928" cy="52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2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E23275-1C47-41E1-829D-D66CEFAE8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44" y="1628800"/>
            <a:ext cx="758871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35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12C715-03D3-4D77-85C1-64CBB85CF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1387177"/>
            <a:ext cx="66675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83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78BDEA-54D3-47E9-AC34-9E053679F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219" y="1916831"/>
            <a:ext cx="6771562" cy="30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98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1A0CC3-C11C-4A95-9D31-E6FFAB69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86" y="1844834"/>
            <a:ext cx="7225828" cy="40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64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2477C2-DB54-48E5-BD94-73F5AF089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95" y="1556790"/>
            <a:ext cx="7661210" cy="46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39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A94C36-1347-4864-8443-1BE642218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380106"/>
            <a:ext cx="6624736" cy="52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81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Campo Magnético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99E236-BDA3-41C4-926E-B40D67C7D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505669"/>
            <a:ext cx="84582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0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39EBF-BC13-4CF8-B4C5-4AB1BAD4B9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035"/>
          <a:stretch/>
        </p:blipFill>
        <p:spPr>
          <a:xfrm>
            <a:off x="3156930" y="2780928"/>
            <a:ext cx="5934075" cy="26000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E062DB-1D9F-48E4-8DF9-7FF712CA7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9" y="1772816"/>
            <a:ext cx="32480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87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333971-0B45-4BE8-959D-DE866D524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1" y="1990581"/>
            <a:ext cx="8211558" cy="28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46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Ejercicios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1F4712-D1BA-4784-A989-702F426C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0" y="1328702"/>
            <a:ext cx="8647640" cy="2028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641719-9799-4F7A-802E-9B62ADD1F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85" y="3205566"/>
            <a:ext cx="8620230" cy="35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14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Fuentes de Campo Magnético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sp>
        <p:nvSpPr>
          <p:cNvPr id="2" name="AutoShape 2" descr="Imagen relacionada">
            <a:extLst>
              <a:ext uri="{FF2B5EF4-FFF2-40B4-BE49-F238E27FC236}">
                <a16:creationId xmlns:a16="http://schemas.microsoft.com/office/drawing/2014/main" id="{5009CE2B-62A3-4AC6-8184-C0F0BB88D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5665471-0A53-443E-86AA-6957F6C5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5602"/>
            <a:ext cx="878522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73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Fuerzas sobre una carga en </a:t>
            </a:r>
            <a:br>
              <a:rPr lang="es-CL" sz="3200" b="1" dirty="0">
                <a:solidFill>
                  <a:srgbClr val="0033CC"/>
                </a:solidFill>
                <a:latin typeface="Cambria" pitchFamily="18" charset="0"/>
              </a:rPr>
            </a:br>
            <a:r>
              <a:rPr lang="es-CL" sz="3200" b="1" dirty="0">
                <a:solidFill>
                  <a:srgbClr val="0033CC"/>
                </a:solidFill>
                <a:latin typeface="Cambria" pitchFamily="18" charset="0"/>
              </a:rPr>
              <a:t>movimiento: Ley de Lorentz</a:t>
            </a:r>
            <a:endParaRPr lang="es-CL" sz="2000" b="1" baseline="300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68413"/>
            <a:ext cx="383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CL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42210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4FA857-2327-4B20-ACAF-503297427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" y="44624"/>
            <a:ext cx="1135013" cy="11350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E595B4-2432-4D30-8626-26D9A0127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1463377"/>
            <a:ext cx="84010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68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71868</TotalTime>
  <Words>914</Words>
  <Application>Microsoft Office PowerPoint</Application>
  <PresentationFormat>Presentación en pantalla (4:3)</PresentationFormat>
  <Paragraphs>208</Paragraphs>
  <Slides>72</Slides>
  <Notes>69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77" baseType="lpstr">
      <vt:lpstr>Arial</vt:lpstr>
      <vt:lpstr>Calibri</vt:lpstr>
      <vt:lpstr>Cambria</vt:lpstr>
      <vt:lpstr>Helvetica Neue</vt:lpstr>
      <vt:lpstr>Tema de Office</vt:lpstr>
      <vt:lpstr>Presentación de PowerPoint</vt:lpstr>
      <vt:lpstr>Presentación de PowerPoint</vt:lpstr>
      <vt:lpstr>Presentación de PowerPoint</vt:lpstr>
      <vt:lpstr>Introducción</vt:lpstr>
      <vt:lpstr>Introducción</vt:lpstr>
      <vt:lpstr>Campo Magnético</vt:lpstr>
      <vt:lpstr>Campo Magnético</vt:lpstr>
      <vt:lpstr>Fuentes de Campo Magnético</vt:lpstr>
      <vt:lpstr>Fuerzas sobre una carga en  movimiento: Ley de Lorentz</vt:lpstr>
      <vt:lpstr>Fuerzas sobre una carga en  movimiento: Ley de Lorentz</vt:lpstr>
      <vt:lpstr>Fuerzas sobre una carga en  movimiento: Ley de Lorentz</vt:lpstr>
      <vt:lpstr>Fuerzas sobre una carga en  movimiento: Ley de Lorentz</vt:lpstr>
      <vt:lpstr>Fuerzas sobre una carga en  movimiento: Ley de Lorentz</vt:lpstr>
      <vt:lpstr>Fuerzas sobre una carga en  movimiento: Ley de Lorentz</vt:lpstr>
      <vt:lpstr>Líneas de campo magnético</vt:lpstr>
      <vt:lpstr>Líneas de campo magnético</vt:lpstr>
      <vt:lpstr>Flujo magnético</vt:lpstr>
      <vt:lpstr>Movimiento de partículas cargadas en campos magnéticos </vt:lpstr>
      <vt:lpstr>Movimiento de partículas cargadas en campos magnéticos </vt:lpstr>
      <vt:lpstr>Efecto Hall</vt:lpstr>
      <vt:lpstr>Efecto Hall</vt:lpstr>
      <vt:lpstr>Fuerza sobre una corriente</vt:lpstr>
      <vt:lpstr>Fuerza sobre una corriente</vt:lpstr>
      <vt:lpstr>Fuerza sobre una corriente</vt:lpstr>
      <vt:lpstr>Fuerza sobre una corriente</vt:lpstr>
      <vt:lpstr>Fuerza sobre una corriente</vt:lpstr>
      <vt:lpstr>Fuerza sobre una corriente</vt:lpstr>
      <vt:lpstr>Campo magnético creado por  cargas puntuales en movimiento</vt:lpstr>
      <vt:lpstr>Campo magnético creado por  cargas puntuales en movimiento</vt:lpstr>
      <vt:lpstr>Campo magnético creado por  cargas puntuales en movimiento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Campo magnético creado por  cargas puntuales en movimiento</vt:lpstr>
      <vt:lpstr>Campo magnético creado por  cargas puntuales en movimiento</vt:lpstr>
      <vt:lpstr>Campo magnético creado por  cargas puntuales en movimiento</vt:lpstr>
      <vt:lpstr>Campo magnético creado por  cargas puntuales en movimiento</vt:lpstr>
      <vt:lpstr>Campo magnético creado por  cargas puntuales en movimiento</vt:lpstr>
      <vt:lpstr>Ejercicios</vt:lpstr>
      <vt:lpstr>Ejercicios</vt:lpstr>
      <vt:lpstr>Ejercicios</vt:lpstr>
      <vt:lpstr>Ejercicios</vt:lpstr>
      <vt:lpstr>Ejemplo</vt:lpstr>
      <vt:lpstr>Fuerza entre corrientes</vt:lpstr>
      <vt:lpstr>Fuerza entre corrientes</vt:lpstr>
      <vt:lpstr>Flujo de Campo magnético</vt:lpstr>
      <vt:lpstr>Flujo de Campo magnético</vt:lpstr>
      <vt:lpstr>Ley de Ampere</vt:lpstr>
      <vt:lpstr>Ley de Ampere</vt:lpstr>
      <vt:lpstr>Ley de Ampere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</dc:title>
  <dc:creator>Carlos Navarro Claveria</dc:creator>
  <cp:lastModifiedBy>Carlos Felipe Navarro Claveria (carlosnavarroc)</cp:lastModifiedBy>
  <cp:revision>407</cp:revision>
  <dcterms:created xsi:type="dcterms:W3CDTF">2009-03-09T19:51:50Z</dcterms:created>
  <dcterms:modified xsi:type="dcterms:W3CDTF">2025-10-21T00:25:17Z</dcterms:modified>
</cp:coreProperties>
</file>